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61" r:id="rId3"/>
    <p:sldId id="289" r:id="rId4"/>
    <p:sldId id="290" r:id="rId5"/>
    <p:sldId id="294" r:id="rId6"/>
    <p:sldId id="293" r:id="rId7"/>
    <p:sldId id="297" r:id="rId8"/>
    <p:sldId id="304" r:id="rId9"/>
    <p:sldId id="305" r:id="rId10"/>
    <p:sldId id="306" r:id="rId11"/>
    <p:sldId id="307" r:id="rId12"/>
    <p:sldId id="303" r:id="rId13"/>
    <p:sldId id="298" r:id="rId14"/>
    <p:sldId id="299" r:id="rId15"/>
    <p:sldId id="300" r:id="rId16"/>
    <p:sldId id="301" r:id="rId17"/>
    <p:sldId id="309" r:id="rId18"/>
    <p:sldId id="286" r:id="rId19"/>
    <p:sldId id="285" r:id="rId20"/>
    <p:sldId id="295" r:id="rId21"/>
    <p:sldId id="287" r:id="rId22"/>
    <p:sldId id="279" r:id="rId23"/>
  </p:sldIdLst>
  <p:sldSz cx="9144000" cy="5143500" type="screen16x9"/>
  <p:notesSz cx="6858000" cy="9144000"/>
  <p:embeddedFontLst>
    <p:embeddedFont>
      <p:font typeface="Dosis" panose="020B0604020202020204" charset="0"/>
      <p:regular r:id="rId25"/>
      <p:bold r:id="rId26"/>
    </p:embeddedFont>
    <p:embeddedFont>
      <p:font typeface="Trebuchet MS" panose="020B0603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7A11"/>
    <a:srgbClr val="EB981D"/>
    <a:srgbClr val="193B57"/>
    <a:srgbClr val="285880"/>
    <a:srgbClr val="1BBF3A"/>
    <a:srgbClr val="17A131"/>
    <a:srgbClr val="1ED040"/>
    <a:srgbClr val="169A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7CD2E4-BFDC-4725-941F-FDF44478BB19}">
  <a:tblStyle styleId="{F97CD2E4-BFDC-4725-941F-FDF44478BB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5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599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91768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404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411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3292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366819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1747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92643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119217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73275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7075131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433568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21148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 dpi="0" rotWithShape="1">
          <a:blip r:embed="rId2">
            <a:alphaModFix amt="3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1239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3432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27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446003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95028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531556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082690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78426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81447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706032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61357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13-Jun-19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8514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 thruBlk="1"/>
  </p:transition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7000"/>
            <a:lum/>
          </a:blip>
          <a:srcRect/>
          <a:stretch>
            <a:fillRect l="-6000" t="-17000" r="9000" b="-17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62204D-5520-4FD5-A058-0B9F0EC3C23A}"/>
              </a:ext>
            </a:extLst>
          </p:cNvPr>
          <p:cNvSpPr/>
          <p:nvPr/>
        </p:nvSpPr>
        <p:spPr>
          <a:xfrm>
            <a:off x="4886325" y="0"/>
            <a:ext cx="42576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Project Number: 18-1-1-1622</a:t>
            </a:r>
          </a:p>
          <a:p>
            <a:pPr algn="ctr" eaLnBrk="1" hangingPunct="1">
              <a:spcBef>
                <a:spcPct val="50000"/>
              </a:spcBef>
            </a:pPr>
            <a:r>
              <a:rPr lang="he-IL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By: Saar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Adutler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,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Mor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Yagel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       Advisor: </a:t>
            </a: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Yonatan Mandel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Project Carried Out at Tel Aviv University,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F79355-8994-4911-802A-E3743B7DC34E}"/>
              </a:ext>
            </a:extLst>
          </p:cNvPr>
          <p:cNvSpPr/>
          <p:nvPr/>
        </p:nvSpPr>
        <p:spPr>
          <a:xfrm>
            <a:off x="6560820" y="4866501"/>
            <a:ext cx="30022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Project’s Presentation</a:t>
            </a:r>
            <a:r>
              <a:rPr lang="he-IL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cs typeface="Tahoma" pitchFamily="34" charset="0"/>
              </a:rPr>
              <a:t>11.6.2019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259083-7F1F-452B-AE47-98E199CE9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2020" y="1402080"/>
            <a:ext cx="4129087" cy="2614997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  <a:ea typeface="Tahoma" panose="020B0604030504040204" pitchFamily="34" charset="0"/>
                <a:cs typeface="Tahoma" panose="020B0604030504040204" pitchFamily="34" charset="0"/>
              </a:rPr>
              <a:t>Autonomous Nano-Drones Indoor Navigation System Based On Depth-RGB Image Processing</a:t>
            </a:r>
            <a:endParaRPr lang="en-IL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</a:t>
            </a:r>
            <a:r>
              <a:rPr lang="en-US" dirty="0" err="1"/>
              <a:t>findMyBall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B6200779-69BA-4F37-A4BB-A2F211893D1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57" y="1159389"/>
            <a:ext cx="7423685" cy="353570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412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</a:t>
            </a:r>
            <a:r>
              <a:rPr lang="en-US" dirty="0" err="1"/>
              <a:t>findMyBall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BA4DB926-53B4-4952-B2DE-329D07D4A5F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0" y="1025175"/>
            <a:ext cx="6934200" cy="38422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26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Launch file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FEDCEC0B-4594-4868-9922-B7FB5A62FE0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73098"/>
            <a:ext cx="6966438" cy="254994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70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3EFD-8892-4C11-BAD0-7A9F6491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Launch file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82477-17DD-4501-B8D7-6ADAFFFBD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01DD8233-DCB1-4604-B4F0-08BAB4ABDF3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0" y="1025175"/>
            <a:ext cx="7444200" cy="38422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289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F598-33B2-4D33-88B3-BA18FD6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Publisher file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4F6D-4E13-4C40-AB57-98EDCA01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D6F81AC0-BD9A-434D-9E68-4884B338ED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0" y="1401587"/>
            <a:ext cx="6466300" cy="234032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233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F598-33B2-4D33-88B3-BA18FD6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Publisher file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4F6D-4E13-4C40-AB57-98EDCA01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F81726D9-D468-497C-A8D1-F167F7DA17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9" y="1025175"/>
            <a:ext cx="8074315" cy="384225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742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F598-33B2-4D33-88B3-BA18FD6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High Level Script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4F6D-4E13-4C40-AB57-98EDCA01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6A088128-FE96-4B01-94EB-021FE569395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0" y="904875"/>
            <a:ext cx="6925163" cy="4238625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445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CF598-33B2-4D33-88B3-BA18FD63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High Level Script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B4F6D-4E13-4C40-AB57-98EDCA01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BC78E8B5-77A6-428F-9291-E27E90DF706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0" y="1025175"/>
            <a:ext cx="7122344" cy="3679157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018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 Challenges During Development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382158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Integration – System of Systems</a:t>
            </a:r>
          </a:p>
          <a:p>
            <a:r>
              <a:rPr lang="en-US" sz="2400" dirty="0"/>
              <a:t>ROS Environment</a:t>
            </a:r>
          </a:p>
          <a:p>
            <a:r>
              <a:rPr lang="en-US" sz="2400" dirty="0"/>
              <a:t>OpenCV - Image processing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400" dirty="0"/>
              <a:t>Open Source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400" dirty="0"/>
              <a:t>Debugging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899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Project’s Products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55308"/>
            <a:ext cx="7581900" cy="2030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Stabilized Hovering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Way-point Navigation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“Swarm” synchronized flight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Target Following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208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51054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Motivation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10540" y="895635"/>
            <a:ext cx="8951493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2700" dirty="0"/>
              <a:t>Drones developing has been a major focus</a:t>
            </a:r>
            <a:br>
              <a:rPr lang="en-US" sz="2700" dirty="0"/>
            </a:br>
            <a:r>
              <a:rPr lang="en-US" sz="2700" dirty="0"/>
              <a:t>in recent years in both industry and research</a:t>
            </a:r>
            <a:br>
              <a:rPr lang="en-US" sz="2700" dirty="0"/>
            </a:br>
            <a:r>
              <a:rPr lang="en-US" sz="2700" dirty="0"/>
              <a:t>for various purposes:</a:t>
            </a:r>
            <a:endParaRPr lang="en-US" sz="2700" dirty="0">
              <a:sym typeface="Times New Roman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Military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Policing and Security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Agriculture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700" dirty="0">
                <a:sym typeface="Times New Roman"/>
              </a:rPr>
              <a:t>Security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Project’s Products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55308"/>
            <a:ext cx="7581900" cy="2030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Stabilized Hovering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Way-point Navigation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“Swarm” synchronized flight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Target Following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roj_day_pres_vid_final">
            <a:hlinkClick r:id="" action="ppaction://media"/>
            <a:extLst>
              <a:ext uri="{FF2B5EF4-FFF2-40B4-BE49-F238E27FC236}">
                <a16:creationId xmlns:a16="http://schemas.microsoft.com/office/drawing/2014/main" id="{90AA696E-B997-448F-ACA3-9D2DCEA5FD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0510" y="958850"/>
            <a:ext cx="914400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735806" y="276075"/>
            <a:ext cx="7093594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dirty="0"/>
              <a:t>Future Work</a:t>
            </a:r>
            <a:endParaRPr sz="3500" b="1"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594900" y="1025175"/>
            <a:ext cx="8244300" cy="32676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Alternative tracking algorithm (i.e. ML Based)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Low level - Embedded Sensors for collision avoidance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Use a longer range depth camera for full room’s mapping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n-US" sz="2700" dirty="0"/>
              <a:t>Extend support for multiple depth cameras simultaneously (can provide multiple rooms’ mapping)</a:t>
            </a:r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lang="en-US" sz="2700" dirty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sz="27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5420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0" y="1582738"/>
            <a:ext cx="6672263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F8700"/>
                </a:solidFill>
              </a:rPr>
              <a:t>THANKS</a:t>
            </a:r>
            <a:r>
              <a:rPr lang="en-US" sz="6000" dirty="0">
                <a:solidFill>
                  <a:srgbClr val="FF8700"/>
                </a:solidFill>
              </a:rPr>
              <a:t>!</a:t>
            </a:r>
            <a:endParaRPr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958975" y="2630488"/>
            <a:ext cx="7185025" cy="1160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5" name="Shape 781">
            <a:extLst>
              <a:ext uri="{FF2B5EF4-FFF2-40B4-BE49-F238E27FC236}">
                <a16:creationId xmlns:a16="http://schemas.microsoft.com/office/drawing/2014/main" id="{A149CAD3-C638-4FAF-A0AF-9ED2BBC2B6BC}"/>
              </a:ext>
            </a:extLst>
          </p:cNvPr>
          <p:cNvSpPr txBox="1"/>
          <p:nvPr/>
        </p:nvSpPr>
        <p:spPr>
          <a:xfrm>
            <a:off x="3975194" y="1515250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8700"/>
                </a:solidFill>
              </a:rPr>
              <a:t>😉</a:t>
            </a:r>
            <a:endParaRPr sz="9600" dirty="0">
              <a:solidFill>
                <a:srgbClr val="FF87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A533011-3316-4DFD-B545-CAAF85A5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F765C2-CFA0-43E2-B4AA-9B1A7E50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7EBBA5-9C98-41C0-8D3E-B8BF8BD8E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C771D4E-1F4E-45D3-BA61-0D47390C2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4E870B5F-9A8A-41E5-B3BA-69025EC20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E85410D-4D65-4C22-8938-1DFF919FB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9EED07E7-1F26-484A-9FA1-E822B46AE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0570AEF5-6B4E-4F8D-BF1F-BC5C65452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5C1811B-FFBE-435C-820F-DADEC25D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197FDC73-3DBB-44D0-8EE8-41F35CABB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B5DE8BB-A829-45DC-AA9E-1138CFB10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38CBDE-0141-4C1A-ABD7-206BECF8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4028" y="457200"/>
            <a:ext cx="5811272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500" b="1" dirty="0"/>
              <a:t>System’s Components – </a:t>
            </a:r>
            <a:r>
              <a:rPr lang="en-US" sz="3500" b="1" dirty="0" err="1"/>
              <a:t>CrazyFlie</a:t>
            </a:r>
            <a:endParaRPr lang="en-US" sz="35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59B501-79AE-495D-9CC1-491D65839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6"/>
          <a:stretch/>
        </p:blipFill>
        <p:spPr>
          <a:xfrm>
            <a:off x="332739" y="636489"/>
            <a:ext cx="1739901" cy="1021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DA62CF-55C6-417A-9875-402A7EAD2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19" y="1937867"/>
            <a:ext cx="1491782" cy="118596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361278-1F7C-4310-95FB-FDDEB2717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9091" y="1432990"/>
            <a:ext cx="6514959" cy="2910580"/>
          </a:xfrm>
        </p:spPr>
        <p:txBody>
          <a:bodyPr vert="horz" lIns="91440" tIns="45720" rIns="91440" bIns="45720" rtlCol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 err="1"/>
              <a:t>Bitcraze</a:t>
            </a:r>
            <a:r>
              <a:rPr lang="en-US" sz="2700" dirty="0"/>
              <a:t> </a:t>
            </a:r>
            <a:r>
              <a:rPr lang="en-US" sz="2700" dirty="0" err="1"/>
              <a:t>Crazyflie</a:t>
            </a:r>
            <a:r>
              <a:rPr lang="en-US" sz="2700" dirty="0"/>
              <a:t> 2.0 platform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An open-source, open-hardware Nano   quadcopter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Small size (92mm diagonal rotor-to-rotor) and light weight (29g)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Controlled from a PC using </a:t>
            </a:r>
            <a:br>
              <a:rPr lang="en-US" sz="2700" dirty="0"/>
            </a:br>
            <a:r>
              <a:rPr lang="en-US" sz="2700" dirty="0"/>
              <a:t>“</a:t>
            </a:r>
            <a:r>
              <a:rPr lang="en-US" sz="2700" dirty="0" err="1"/>
              <a:t>CrazyRadio</a:t>
            </a:r>
            <a:r>
              <a:rPr lang="en-US" sz="2700" dirty="0"/>
              <a:t> PA” USB dongle (2.4GHz)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782A04-BD3A-48F6-AEFA-E6154A765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40" y="3485252"/>
            <a:ext cx="1797912" cy="92592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DA93-5C50-499D-8792-A489DE0391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42997" y="4531021"/>
            <a:ext cx="51250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955676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546BAB-37A6-4FFD-BE04-2707AAB1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52" y="392311"/>
            <a:ext cx="6447501" cy="99060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</a:pPr>
            <a:r>
              <a:rPr lang="en-US" sz="3500" b="1" dirty="0"/>
              <a:t>System’s Components – Intel RealSense D435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C2F00B-73E3-44DC-86FC-61834E219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753" y="1382911"/>
            <a:ext cx="4214660" cy="2910580"/>
          </a:xfrm>
        </p:spPr>
        <p:txBody>
          <a:bodyPr vert="horz" lIns="91440" tIns="45720" rIns="91440" bIns="45720" rtlCol="0">
            <a:noAutofit/>
          </a:bodyPr>
          <a:lstStyle/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USB powered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Small and light-weight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Stereo depth sensors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Infrared projector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RGB module</a:t>
            </a:r>
          </a:p>
          <a:p>
            <a:pPr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2700" dirty="0"/>
              <a:t>Range up to 10m</a:t>
            </a:r>
          </a:p>
        </p:txBody>
      </p:sp>
      <p:pic>
        <p:nvPicPr>
          <p:cNvPr id="9" name="Picture 8" descr="A projector screen&#10;&#10;Description automatically generated">
            <a:extLst>
              <a:ext uri="{FF2B5EF4-FFF2-40B4-BE49-F238E27FC236}">
                <a16:creationId xmlns:a16="http://schemas.microsoft.com/office/drawing/2014/main" id="{9E272D2A-0A47-412B-B3BF-11B647973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8" r="3980" b="4"/>
          <a:stretch/>
        </p:blipFill>
        <p:spPr>
          <a:xfrm>
            <a:off x="590589" y="1834258"/>
            <a:ext cx="2910795" cy="20836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5774B-B6B1-48C9-9EFC-1CCACCF6BD8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42997" y="4531021"/>
            <a:ext cx="51250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sz="700" smtClean="0"/>
              <a:pPr lvl="0" indent="0" defTabSz="9144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-US" sz="700"/>
          </a:p>
        </p:txBody>
      </p:sp>
    </p:spTree>
    <p:extLst>
      <p:ext uri="{BB962C8B-B14F-4D97-AF65-F5344CB8AC3E}">
        <p14:creationId xmlns:p14="http://schemas.microsoft.com/office/powerpoint/2010/main" val="1536228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CBDE-0141-4C1A-ABD7-206BECF86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80" y="357150"/>
            <a:ext cx="6724500" cy="749100"/>
          </a:xfrm>
        </p:spPr>
        <p:txBody>
          <a:bodyPr>
            <a:normAutofit/>
          </a:bodyPr>
          <a:lstStyle/>
          <a:p>
            <a:r>
              <a:rPr lang="en-US" sz="3500" b="1" dirty="0"/>
              <a:t>ROS Based System</a:t>
            </a:r>
            <a:endParaRPr lang="en-IL" sz="35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F361278-1F7C-4310-95FB-FDDEB2717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9680" y="1132695"/>
            <a:ext cx="5690076" cy="3648300"/>
          </a:xfrm>
        </p:spPr>
        <p:txBody>
          <a:bodyPr>
            <a:normAutofit/>
          </a:bodyPr>
          <a:lstStyle/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A collection of software frameworks for robot software development</a:t>
            </a:r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Supported by Linux Ubuntu</a:t>
            </a:r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 err="1"/>
              <a:t>Crazyflie_ros</a:t>
            </a:r>
            <a:endParaRPr lang="en-US" sz="2700" dirty="0"/>
          </a:p>
          <a:p>
            <a:pPr>
              <a:buSzPct val="100000"/>
              <a:buFont typeface="Wingdings 3" panose="05040102010807070707" pitchFamily="18" charset="2"/>
              <a:buChar char=""/>
            </a:pPr>
            <a:r>
              <a:rPr lang="en-US" sz="2700" dirty="0"/>
              <a:t>Realsense2_camera</a:t>
            </a:r>
            <a:endParaRPr lang="en-IL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DDA93-5C50-499D-8792-A489DE0391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9F2467-5B2D-485D-899A-7C3821FC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187" y="3652575"/>
            <a:ext cx="3051031" cy="7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1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224825" y="67439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System’s </a:t>
            </a:r>
            <a:r>
              <a:rPr lang="en-US" sz="3500" b="1" dirty="0"/>
              <a:t>Final</a:t>
            </a:r>
            <a:r>
              <a:rPr lang="en-US" sz="3500" dirty="0"/>
              <a:t> Architecture</a:t>
            </a:r>
            <a:endParaRPr sz="3500" dirty="0"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5C4B3ED-13CA-4CC1-8B2B-2C86F6926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7" b="20615"/>
          <a:stretch/>
        </p:blipFill>
        <p:spPr>
          <a:xfrm>
            <a:off x="1384464" y="1395360"/>
            <a:ext cx="6042671" cy="228165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reflection stA="0" endPos="62000" dist="381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04B680D-28DD-4A23-8BE5-5AA1AE1B22B9}"/>
              </a:ext>
            </a:extLst>
          </p:cNvPr>
          <p:cNvSpPr txBox="1"/>
          <p:nvPr/>
        </p:nvSpPr>
        <p:spPr>
          <a:xfrm>
            <a:off x="143114" y="986817"/>
            <a:ext cx="2069549" cy="1088426"/>
          </a:xfrm>
          <a:prstGeom prst="rect">
            <a:avLst/>
          </a:prstGeom>
          <a:solidFill>
            <a:srgbClr val="F4BEBE">
              <a:alpha val="54000"/>
            </a:srgb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pPr lvl="0" algn="ctr"/>
            <a:r>
              <a:rPr lang="en-US" sz="13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 RealSense D435</a:t>
            </a:r>
            <a:endParaRPr lang="en-US" sz="1300" dirty="0"/>
          </a:p>
          <a:p>
            <a:pPr lvl="0" algn="ctr"/>
            <a:r>
              <a:rPr lang="en-US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USB-powered camera that includes pair of depth sensors, an RGB sensor and an infrared projector.</a:t>
            </a:r>
            <a:endParaRPr lang="en-US" sz="1300" dirty="0"/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73444786-7550-41FD-A554-C4722D35BC25}"/>
              </a:ext>
            </a:extLst>
          </p:cNvPr>
          <p:cNvSpPr/>
          <p:nvPr/>
        </p:nvSpPr>
        <p:spPr bwMode="auto">
          <a:xfrm>
            <a:off x="171733" y="3429098"/>
            <a:ext cx="1412430" cy="1142797"/>
          </a:xfrm>
          <a:prstGeom prst="wedgeEllipseCallout">
            <a:avLst>
              <a:gd name="adj1" fmla="val 65061"/>
              <a:gd name="adj2" fmla="val -102799"/>
            </a:avLst>
          </a:prstGeom>
          <a:solidFill>
            <a:srgbClr val="EE9A9A"/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0131EC-0EC2-490E-8256-7E85D4B8D6CE}"/>
              </a:ext>
            </a:extLst>
          </p:cNvPr>
          <p:cNvSpPr/>
          <p:nvPr/>
        </p:nvSpPr>
        <p:spPr bwMode="auto">
          <a:xfrm>
            <a:off x="168377" y="3483827"/>
            <a:ext cx="1370866" cy="1041197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35" name="Google Shape;97;p13">
            <a:extLst>
              <a:ext uri="{FF2B5EF4-FFF2-40B4-BE49-F238E27FC236}">
                <a16:creationId xmlns:a16="http://schemas.microsoft.com/office/drawing/2014/main" id="{410259E3-754F-455A-8ED9-1E99C99F92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1567" t="24760" r="11439" b="31508"/>
          <a:stretch/>
        </p:blipFill>
        <p:spPr>
          <a:xfrm>
            <a:off x="328551" y="3731742"/>
            <a:ext cx="1081859" cy="56485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peech Bubble: Oval 35">
            <a:extLst>
              <a:ext uri="{FF2B5EF4-FFF2-40B4-BE49-F238E27FC236}">
                <a16:creationId xmlns:a16="http://schemas.microsoft.com/office/drawing/2014/main" id="{A351C418-E6B6-4102-BD6B-43EEA1C801DF}"/>
              </a:ext>
            </a:extLst>
          </p:cNvPr>
          <p:cNvSpPr/>
          <p:nvPr/>
        </p:nvSpPr>
        <p:spPr bwMode="auto">
          <a:xfrm rot="21423357">
            <a:off x="5706563" y="3921003"/>
            <a:ext cx="1376204" cy="1208045"/>
          </a:xfrm>
          <a:prstGeom prst="wedgeEllipseCallout">
            <a:avLst>
              <a:gd name="adj1" fmla="val 39858"/>
              <a:gd name="adj2" fmla="val -76766"/>
            </a:avLst>
          </a:prstGeom>
          <a:solidFill>
            <a:srgbClr val="EFC243"/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268430-69DF-463F-9EF8-F0588B07D71A}"/>
              </a:ext>
            </a:extLst>
          </p:cNvPr>
          <p:cNvSpPr/>
          <p:nvPr/>
        </p:nvSpPr>
        <p:spPr bwMode="auto">
          <a:xfrm>
            <a:off x="5832388" y="4053952"/>
            <a:ext cx="1124554" cy="952711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CC4A27E-3560-48AB-8014-06413DA903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16987" r="9473" b="12207"/>
          <a:stretch/>
        </p:blipFill>
        <p:spPr>
          <a:xfrm>
            <a:off x="5992243" y="4264803"/>
            <a:ext cx="877288" cy="52044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3ABEC8C-0D5D-4E3A-A2EA-C7135ABA1E67}"/>
              </a:ext>
            </a:extLst>
          </p:cNvPr>
          <p:cNvSpPr txBox="1"/>
          <p:nvPr/>
        </p:nvSpPr>
        <p:spPr>
          <a:xfrm>
            <a:off x="2959182" y="4043390"/>
            <a:ext cx="2506711" cy="963273"/>
          </a:xfrm>
          <a:prstGeom prst="rect">
            <a:avLst/>
          </a:prstGeom>
          <a:solidFill>
            <a:srgbClr val="EFC243">
              <a:alpha val="75000"/>
            </a:srgb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66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Crazyflie 2.0</a:t>
            </a:r>
          </a:p>
          <a:p>
            <a:pPr algn="ctr"/>
            <a:r>
              <a:rPr lang="en-US" sz="1400" dirty="0">
                <a:latin typeface="Dosis" panose="02010703020202060003" pitchFamily="2" charset="0"/>
              </a:rPr>
              <a:t>Lightweight, open source flying development platform based on a </a:t>
            </a:r>
            <a:r>
              <a:rPr lang="en-US" sz="1400" dirty="0" err="1">
                <a:latin typeface="Dosis" panose="02010703020202060003" pitchFamily="2" charset="0"/>
              </a:rPr>
              <a:t>nano</a:t>
            </a:r>
            <a:r>
              <a:rPr lang="en-US" sz="1400" dirty="0">
                <a:latin typeface="Dosis" panose="02010703020202060003" pitchFamily="2" charset="0"/>
              </a:rPr>
              <a:t> quadcopter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E85849-B8B4-4786-BDD6-E7A2D2BC11C9}"/>
              </a:ext>
            </a:extLst>
          </p:cNvPr>
          <p:cNvSpPr txBox="1"/>
          <p:nvPr/>
        </p:nvSpPr>
        <p:spPr>
          <a:xfrm>
            <a:off x="7467293" y="202051"/>
            <a:ext cx="1573752" cy="2215991"/>
          </a:xfrm>
          <a:prstGeom prst="rect">
            <a:avLst/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9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1">
            <a:spAutoFit/>
          </a:bodyPr>
          <a:lstStyle/>
          <a:p>
            <a:pPr algn="ctr"/>
            <a:r>
              <a:rPr 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osis" panose="02010703020202060003" pitchFamily="2" charset="0"/>
              </a:rPr>
              <a:t>ROS - Robotic Operating System</a:t>
            </a:r>
          </a:p>
          <a:p>
            <a:pPr algn="ctr"/>
            <a:r>
              <a:rPr lang="en-US" dirty="0">
                <a:latin typeface="Dosis" panose="02010703020202060003" pitchFamily="2" charset="0"/>
              </a:rPr>
              <a:t>A collection of software frameworks for robot software development</a:t>
            </a:r>
          </a:p>
        </p:txBody>
      </p:sp>
      <p:sp>
        <p:nvSpPr>
          <p:cNvPr id="51" name="Speech Bubble: Oval 50">
            <a:extLst>
              <a:ext uri="{FF2B5EF4-FFF2-40B4-BE49-F238E27FC236}">
                <a16:creationId xmlns:a16="http://schemas.microsoft.com/office/drawing/2014/main" id="{1E3A924E-45D5-481C-8FFE-CF289FD6EF30}"/>
              </a:ext>
            </a:extLst>
          </p:cNvPr>
          <p:cNvSpPr/>
          <p:nvPr/>
        </p:nvSpPr>
        <p:spPr bwMode="auto">
          <a:xfrm>
            <a:off x="6417733" y="237717"/>
            <a:ext cx="886015" cy="897681"/>
          </a:xfrm>
          <a:prstGeom prst="wedgeEllipseCallout">
            <a:avLst>
              <a:gd name="adj1" fmla="val -215346"/>
              <a:gd name="adj2" fmla="val 78893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01600" dist="38100" dir="10800000" algn="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L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34E2ACF-7BE0-4905-B572-D9336E6761CA}"/>
              </a:ext>
            </a:extLst>
          </p:cNvPr>
          <p:cNvSpPr/>
          <p:nvPr/>
        </p:nvSpPr>
        <p:spPr bwMode="auto">
          <a:xfrm>
            <a:off x="6498491" y="365850"/>
            <a:ext cx="742080" cy="649053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IL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319280F-86A6-4820-B4AA-7F95479CD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649" y="578937"/>
            <a:ext cx="636989" cy="1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29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</a:t>
            </a:r>
            <a:r>
              <a:rPr lang="en-US" dirty="0" err="1"/>
              <a:t>findMyBall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0E7F83BB-67C1-460C-9F42-E51CE3B62DE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6" y="1589686"/>
            <a:ext cx="7706014" cy="1964128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64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</a:t>
            </a:r>
            <a:r>
              <a:rPr lang="en-US" dirty="0" err="1"/>
              <a:t>findMyBall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C1F7E71A-4FD1-4021-BF77-DBD1754EC00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00" y="1025175"/>
            <a:ext cx="5606415" cy="3496310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395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D2D9-150E-457C-814D-80A90720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 – </a:t>
            </a:r>
            <a:r>
              <a:rPr lang="en-US" dirty="0" err="1"/>
              <a:t>findMyBall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A7594-6331-4ED6-B980-0C06EB49D1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DFFFD3C6-C647-42DA-A936-E59321BDFF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39" y="1337725"/>
            <a:ext cx="6597162" cy="2970506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26769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5906</TotalTime>
  <Words>341</Words>
  <Application>Microsoft Office PowerPoint</Application>
  <PresentationFormat>‫הצגה על המסך (16:9)</PresentationFormat>
  <Paragraphs>90</Paragraphs>
  <Slides>22</Slides>
  <Notes>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22</vt:i4>
      </vt:variant>
    </vt:vector>
  </HeadingPairs>
  <TitlesOfParts>
    <vt:vector size="29" baseType="lpstr">
      <vt:lpstr>Wingdings</vt:lpstr>
      <vt:lpstr>Arial</vt:lpstr>
      <vt:lpstr>Times New Roman</vt:lpstr>
      <vt:lpstr>Trebuchet MS</vt:lpstr>
      <vt:lpstr>Dosis</vt:lpstr>
      <vt:lpstr>Wingdings 3</vt:lpstr>
      <vt:lpstr>Facet</vt:lpstr>
      <vt:lpstr>Autonomous Nano-Drones Indoor Navigation System Based On Depth-RGB Image Processing</vt:lpstr>
      <vt:lpstr>Motivation</vt:lpstr>
      <vt:lpstr>System’s Components – CrazyFlie</vt:lpstr>
      <vt:lpstr>System’s Components – Intel RealSense D435</vt:lpstr>
      <vt:lpstr>ROS Based System</vt:lpstr>
      <vt:lpstr>System’s Final Architecture</vt:lpstr>
      <vt:lpstr>Code Example – findMyBall</vt:lpstr>
      <vt:lpstr>Code Example – findMyBall</vt:lpstr>
      <vt:lpstr>Code Example – findMyBall</vt:lpstr>
      <vt:lpstr>Code Example – findMyBall</vt:lpstr>
      <vt:lpstr>Code Example – findMyBall</vt:lpstr>
      <vt:lpstr>Code Example – Launch file</vt:lpstr>
      <vt:lpstr>Code Example – Launch file</vt:lpstr>
      <vt:lpstr>Code Example – Publisher file</vt:lpstr>
      <vt:lpstr>Code Example – Publisher file</vt:lpstr>
      <vt:lpstr>Code Example – High Level Script</vt:lpstr>
      <vt:lpstr>Code Example – High Level Script</vt:lpstr>
      <vt:lpstr>Main Challenges During Development</vt:lpstr>
      <vt:lpstr>Project’s Products</vt:lpstr>
      <vt:lpstr>Project’s Products</vt:lpstr>
      <vt:lpstr>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LENOVO</dc:creator>
  <cp:lastModifiedBy>Saar Adutler</cp:lastModifiedBy>
  <cp:revision>208</cp:revision>
  <dcterms:modified xsi:type="dcterms:W3CDTF">2019-06-12T22:07:59Z</dcterms:modified>
</cp:coreProperties>
</file>